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932" r:id="rId2"/>
    <p:sldId id="257" r:id="rId3"/>
    <p:sldId id="258" r:id="rId4"/>
    <p:sldId id="256" r:id="rId5"/>
    <p:sldId id="936" r:id="rId6"/>
    <p:sldId id="937" r:id="rId7"/>
    <p:sldId id="933" r:id="rId8"/>
    <p:sldId id="934" r:id="rId9"/>
    <p:sldId id="93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9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4C6B-A238-4C4A-B0ED-69FE9199E69A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11A99-10FE-43C5-8534-B1AFE9F14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FE28A-462F-4816-A492-C23471753A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8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0B294-DE02-1912-AC84-743EE7060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038613-9A02-17B0-EF44-88006DDEE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F48F5-1BC1-8915-BEFF-5207E5E5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2BDDE-5D01-2B7F-9E8F-9BEB1046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1AD97-91E2-15D7-964D-D615520C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08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FE4FE-A45F-94FB-78BB-4EBA86AC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0F9E4C-A28D-08D9-0478-A0E5CE4D6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FACD8C-5D97-D1DC-FD81-DB8899ED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3FE3C-9E28-5E88-74AA-6792EE04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E8CE8-9A1C-9AEE-3E83-37FEE653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349D37-79E3-8552-8BC7-876E75867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2C63EC-E873-FA9F-6606-84734029B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6B8A1C-4423-ACF6-43A5-B8683759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B789C-4FCF-DA25-046C-C8483862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60763-9F5F-5858-3FB5-1D2971A8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93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CA8D0-516B-9CE0-BA78-53332540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663CC-9985-21BA-3E53-BDA75CA5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BDF4F-5955-DAFC-72D1-1F9EE0C4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051B1-87C5-C024-1EA8-5B0155E0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15C09-F142-20DE-40D9-A63D09A0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A16F1-77B9-5F58-909C-6F5A3A24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EC68F5-15AD-FAE2-535A-8855BF67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058107-B91E-C057-604D-618823CB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C3E7E-3CF7-6C52-C257-AA2BA98B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EE0C2-716C-7693-FB2F-501D3255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2F15E-9F16-B07C-FD37-DA0E6EB5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6819A7-94C6-7BEB-C4CD-6C36E6CD3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4490E8-2089-5F90-F37B-05E9205E9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383443-5C5E-1E75-A86F-94252FA6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5B0FF-4F6F-913E-7414-BD2145CC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749BB-57B2-1D0F-796C-69F1D42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527B2-A648-8554-1057-0F7134C6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5EB43-AF31-AEA8-A6B3-268CD6DFA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FB4E9C-E604-2ADE-02CD-7F8612432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8F15C8-B00B-8C1D-C745-54803681E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7B5ED1-2ACA-10E4-E4C9-2A38735A6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8C9B14-6176-ABFB-3029-9F55A4AD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0D1A34-83FF-1236-3ACB-8343BA64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074721-50CC-23A4-3DC8-CA103E77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87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DDF65-FC04-D95F-8362-1E58D773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C7DFD1-8359-6DA8-238F-F0ABE04D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664CEB-6F41-8531-FDA5-5B33CC70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C69FCA-A470-3279-CF05-B1294176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01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88ABA9-474D-32D5-D71D-3F7CADF0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D719AE-CDB5-360A-5A08-DB1DBB00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696A9-903D-16F8-E007-5F9AD58C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12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C00D1-99D4-9037-0EE9-8BB9E63A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72CCC-0AD4-0E3C-C3A5-1CBF1C23E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E92649-7B78-78C6-5EA9-6663AB28E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1AE049-657D-BEDC-094A-E1590C3A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AECED8-4744-D8FD-0D27-2500963A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7103E0-36EE-64A4-E3CE-182B415B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9C2B4-53A7-789F-76AD-582ACC0B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4AE173-A127-7038-9C59-BD397CD54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C2BB13-1404-A6EE-878E-EE85455F7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FE1064-4328-D7AB-0D8B-98F073C2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36A44C-3A1A-0A97-5834-F666DB80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DFA380-B836-E2E8-CA22-26B7886A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8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77F5DE-FE57-254B-6671-14CFAFE1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BC7C9-4DC0-3CCD-CA8C-26CB3858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2DB76-9DF9-C9B4-33F3-95551B2B0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BC8D4-046C-485E-9B7E-D7E1CB1FD4C6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B025C-176E-349E-9572-737FF2514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1062F-7029-4314-8DA4-453F7AFC4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9E3DC-299F-44BA-92EC-E1D942F89C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1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10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09.png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6C2D87-42A1-0E91-9467-DA45689D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8680-455F-4FDD-AA7B-B71BD83FB6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3FD651-206C-9581-B6E0-687C2A50EC85}"/>
              </a:ext>
            </a:extLst>
          </p:cNvPr>
          <p:cNvSpPr txBox="1"/>
          <p:nvPr/>
        </p:nvSpPr>
        <p:spPr>
          <a:xfrm>
            <a:off x="2045173" y="2606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C8B603-E174-44CE-0E88-BC0A1149171F}"/>
              </a:ext>
            </a:extLst>
          </p:cNvPr>
          <p:cNvSpPr txBox="1"/>
          <p:nvPr/>
        </p:nvSpPr>
        <p:spPr>
          <a:xfrm>
            <a:off x="2265399" y="1075149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B3DB6-8086-9127-7FEA-224CA4E11D4F}"/>
              </a:ext>
            </a:extLst>
          </p:cNvPr>
          <p:cNvSpPr txBox="1"/>
          <p:nvPr/>
        </p:nvSpPr>
        <p:spPr>
          <a:xfrm>
            <a:off x="2265399" y="1867237"/>
            <a:ext cx="799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简释固体呈现宏观弹性的微观原因。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29BAB6-6C67-EF07-EB38-74AF2CC3F788}"/>
              </a:ext>
            </a:extLst>
          </p:cNvPr>
          <p:cNvGrpSpPr/>
          <p:nvPr/>
        </p:nvGrpSpPr>
        <p:grpSpPr>
          <a:xfrm>
            <a:off x="2235051" y="2566368"/>
            <a:ext cx="7993373" cy="907749"/>
            <a:chOff x="755576" y="3226282"/>
            <a:chExt cx="7993373" cy="90774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A0FE61E-DC1F-73A3-90D9-A2D423C5579D}"/>
                </a:ext>
              </a:extLst>
            </p:cNvPr>
            <p:cNvSpPr txBox="1"/>
            <p:nvPr/>
          </p:nvSpPr>
          <p:spPr>
            <a:xfrm>
              <a:off x="755576" y="3356992"/>
              <a:ext cx="7993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3.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已知原子间的互作用势能为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199A1A9-2F52-1811-5B04-1DCB6185E1E7}"/>
                    </a:ext>
                  </a:extLst>
                </p:cNvPr>
                <p:cNvSpPr txBox="1"/>
                <p:nvPr/>
              </p:nvSpPr>
              <p:spPr>
                <a:xfrm>
                  <a:off x="5737959" y="3226282"/>
                  <a:ext cx="3010504" cy="9077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199A1A9-2F52-1811-5B04-1DCB6185E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959" y="3226282"/>
                  <a:ext cx="3010504" cy="9077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DFE43EF-BB1F-2119-955A-04754041C06E}"/>
              </a:ext>
            </a:extLst>
          </p:cNvPr>
          <p:cNvGrpSpPr/>
          <p:nvPr/>
        </p:nvGrpSpPr>
        <p:grpSpPr>
          <a:xfrm>
            <a:off x="2830004" y="3276425"/>
            <a:ext cx="7525829" cy="1125886"/>
            <a:chOff x="1331640" y="3983684"/>
            <a:chExt cx="7525829" cy="1125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FE96B0C-553F-561B-7761-B005EFAB10A0}"/>
                </a:ext>
              </a:extLst>
            </p:cNvPr>
            <p:cNvSpPr txBox="1"/>
            <p:nvPr/>
          </p:nvSpPr>
          <p:spPr>
            <a:xfrm>
              <a:off x="1331640" y="4372510"/>
              <a:ext cx="7525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证明平衡间距为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B273113-6E87-5588-7AA3-007A2F90C13B}"/>
                    </a:ext>
                  </a:extLst>
                </p:cNvPr>
                <p:cNvSpPr txBox="1"/>
                <p:nvPr/>
              </p:nvSpPr>
              <p:spPr>
                <a:xfrm>
                  <a:off x="4070321" y="3983684"/>
                  <a:ext cx="2592288" cy="1125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B273113-6E87-5588-7AA3-007A2F90C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321" y="3983684"/>
                  <a:ext cx="2592288" cy="1125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A08DDFB-39BA-F299-09E6-25432A407AB9}"/>
              </a:ext>
            </a:extLst>
          </p:cNvPr>
          <p:cNvSpPr txBox="1"/>
          <p:nvPr/>
        </p:nvSpPr>
        <p:spPr>
          <a:xfrm>
            <a:off x="2830004" y="4449714"/>
            <a:ext cx="752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ii.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证明，平衡位置附近，互作用力可近似为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644BE1-E6D5-B2C2-ED78-CFB6E58FF32C}"/>
                  </a:ext>
                </a:extLst>
              </p:cNvPr>
              <p:cNvSpPr txBox="1"/>
              <p:nvPr/>
            </p:nvSpPr>
            <p:spPr>
              <a:xfrm>
                <a:off x="3432728" y="5020338"/>
                <a:ext cx="2677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644BE1-E6D5-B2C2-ED78-CFB6E58F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728" y="5020338"/>
                <a:ext cx="2677208" cy="461665"/>
              </a:xfrm>
              <a:prstGeom prst="rect">
                <a:avLst/>
              </a:prstGeom>
              <a:blipFill>
                <a:blip r:embed="rId4"/>
                <a:stretch>
                  <a:fillRect r="-456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8E8DC2-CEF5-B5C9-87F7-3FE2C70B2F1C}"/>
              </a:ext>
            </a:extLst>
          </p:cNvPr>
          <p:cNvGrpSpPr/>
          <p:nvPr/>
        </p:nvGrpSpPr>
        <p:grpSpPr>
          <a:xfrm>
            <a:off x="2927649" y="5571942"/>
            <a:ext cx="7525829" cy="1126655"/>
            <a:chOff x="1306003" y="5584772"/>
            <a:chExt cx="7525829" cy="112665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22D326-2D98-047A-E6ED-CC41A08855D0}"/>
                </a:ext>
              </a:extLst>
            </p:cNvPr>
            <p:cNvSpPr txBox="1"/>
            <p:nvPr/>
          </p:nvSpPr>
          <p:spPr>
            <a:xfrm>
              <a:off x="1306003" y="5949280"/>
              <a:ext cx="7525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试检验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730075-DE51-94A8-8613-C22D2A7484F1}"/>
                    </a:ext>
                  </a:extLst>
                </p:cNvPr>
                <p:cNvSpPr txBox="1"/>
                <p:nvPr/>
              </p:nvSpPr>
              <p:spPr>
                <a:xfrm>
                  <a:off x="2483768" y="5584772"/>
                  <a:ext cx="3538084" cy="11266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730075-DE51-94A8-8613-C22D2A748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5584772"/>
                  <a:ext cx="3538084" cy="11266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22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633331" y="249531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参考答案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254287" y="2814348"/>
            <a:ext cx="7262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663148" y="5307473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33330" y="75374"/>
            <a:ext cx="4673074" cy="49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设两个原子间的相互能量可以表示为</a:t>
            </a:r>
            <a:endParaRPr lang="zh-CN" altLang="pt-BR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663149" y="553266"/>
            <a:ext cx="81996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求形成稳定分子时的平衡间距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及单个原子结合能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若取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，平衡间距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=0.3nm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=4e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，求：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的值；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计算使该分子分裂所必须的力。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（提示：该力不能小于合力表现为引力的最大值，引力                         ）</a:t>
            </a:r>
            <a:endParaRPr lang="zh-CN" altLang="pt-BR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415709" y="37190"/>
          <a:ext cx="1706218" cy="629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66680" imgH="393480" progId="Equation.DSMT4">
                  <p:embed/>
                </p:oleObj>
              </mc:Choice>
              <mc:Fallback>
                <p:oleObj name="Equation" r:id="rId3" imgW="106668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5709" y="37190"/>
                        <a:ext cx="1706218" cy="629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7572530" y="1217963"/>
          <a:ext cx="262353" cy="260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139680" progId="Equation.DSMT4">
                  <p:embed/>
                </p:oleObj>
              </mc:Choice>
              <mc:Fallback>
                <p:oleObj name="Equation" r:id="rId5" imgW="139680" imgH="1396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530" y="1217963"/>
                        <a:ext cx="262353" cy="260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7954446" y="1135063"/>
          <a:ext cx="275154" cy="36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4446" y="1135063"/>
                        <a:ext cx="275154" cy="365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7879508" y="1898600"/>
          <a:ext cx="1476651" cy="70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25480" imgH="393480" progId="Equation.DSMT4">
                  <p:embed/>
                </p:oleObj>
              </mc:Choice>
              <mc:Fallback>
                <p:oleObj name="Equation" r:id="rId9" imgW="825480" imgH="39348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79508" y="1898600"/>
                        <a:ext cx="1476651" cy="704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663148" y="3169038"/>
            <a:ext cx="5247861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由平衡条件                        得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78510" y="4455202"/>
            <a:ext cx="353877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解得平衡间距为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对象 26"/>
              <p:cNvSpPr txBox="1"/>
              <p:nvPr/>
            </p:nvSpPr>
            <p:spPr bwMode="auto">
              <a:xfrm>
                <a:off x="3675064" y="3065463"/>
                <a:ext cx="1646237" cy="9779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𝑑𝑈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7" name="对象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5064" y="3065463"/>
                <a:ext cx="1646237" cy="977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663148" y="5653982"/>
            <a:ext cx="353877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则晶体的结合能为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对象 31"/>
              <p:cNvSpPr txBox="1"/>
              <p:nvPr/>
            </p:nvSpPr>
            <p:spPr bwMode="auto">
              <a:xfrm>
                <a:off x="5862638" y="3043239"/>
                <a:ext cx="2265362" cy="10572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2" name="对象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2638" y="3043239"/>
                <a:ext cx="2265362" cy="10572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对象 32"/>
              <p:cNvSpPr txBox="1"/>
              <p:nvPr/>
            </p:nvSpPr>
            <p:spPr bwMode="auto">
              <a:xfrm>
                <a:off x="4033987" y="4455203"/>
                <a:ext cx="3270250" cy="66176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33" name="对象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3987" y="4455203"/>
                <a:ext cx="3270250" cy="6617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对象 33"/>
              <p:cNvSpPr txBox="1"/>
              <p:nvPr/>
            </p:nvSpPr>
            <p:spPr bwMode="auto">
              <a:xfrm>
                <a:off x="4287078" y="5676636"/>
                <a:ext cx="5942013" cy="10906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34" name="对象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7078" y="5676636"/>
                <a:ext cx="5942013" cy="10906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CB946BC-0246-4A50-A6DE-3F964E085A38}"/>
              </a:ext>
            </a:extLst>
          </p:cNvPr>
          <p:cNvSpPr txBox="1"/>
          <p:nvPr/>
        </p:nvSpPr>
        <p:spPr>
          <a:xfrm>
            <a:off x="7426412" y="45586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许多同学没有标注成立条件</a:t>
            </a:r>
          </a:p>
        </p:txBody>
      </p:sp>
    </p:spTree>
    <p:extLst>
      <p:ext uri="{BB962C8B-B14F-4D97-AF65-F5344CB8AC3E}">
        <p14:creationId xmlns:p14="http://schemas.microsoft.com/office/powerpoint/2010/main" val="277399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33331" y="104231"/>
            <a:ext cx="930063" cy="5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pt-BR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2"/>
              <p:cNvSpPr txBox="1"/>
              <p:nvPr/>
            </p:nvSpPr>
            <p:spPr>
              <a:xfrm>
                <a:off x="3592867" y="4272795"/>
                <a:ext cx="2861908" cy="508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zh-CN" alt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𝟑𝟖</m:t>
                          </m:r>
                        </m:sup>
                      </m:sSup>
                    </m:oMath>
                  </m:oMathPara>
                </a14:m>
                <a:endParaRPr lang="zh-CN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对象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67" y="4272795"/>
                <a:ext cx="2861908" cy="50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/>
              <p:cNvSpPr txBox="1"/>
              <p:nvPr/>
            </p:nvSpPr>
            <p:spPr>
              <a:xfrm>
                <a:off x="3209888" y="5269726"/>
                <a:ext cx="5877888" cy="7849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5×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(3</m:t>
                              </m:r>
                              <m: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𝟒𝟒𝟕𝟖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𝟏𝟏𝟓</m:t>
                          </m:r>
                        </m:sup>
                      </m:sSup>
                    </m:oMath>
                  </m:oMathPara>
                </a14:m>
                <a:endParaRPr lang="zh-CN" altLang="en-US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对象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888" y="5269726"/>
                <a:ext cx="5877888" cy="784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32">
                <a:extLst>
                  <a:ext uri="{FF2B5EF4-FFF2-40B4-BE49-F238E27FC236}">
                    <a16:creationId xmlns:a16="http://schemas.microsoft.com/office/drawing/2014/main" id="{30DFDED9-550F-444D-8684-8DD970C1B415}"/>
                  </a:ext>
                </a:extLst>
              </p:cNvPr>
              <p:cNvSpPr txBox="1"/>
              <p:nvPr/>
            </p:nvSpPr>
            <p:spPr bwMode="auto">
              <a:xfrm>
                <a:off x="2563393" y="1019477"/>
                <a:ext cx="6776058" cy="69410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17" name="对象 32">
                <a:extLst>
                  <a:ext uri="{FF2B5EF4-FFF2-40B4-BE49-F238E27FC236}">
                    <a16:creationId xmlns:a16="http://schemas.microsoft.com/office/drawing/2014/main" id="{30DFDED9-550F-444D-8684-8DD970C1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393" y="1019477"/>
                <a:ext cx="6776058" cy="6941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33">
                <a:extLst>
                  <a:ext uri="{FF2B5EF4-FFF2-40B4-BE49-F238E27FC236}">
                    <a16:creationId xmlns:a16="http://schemas.microsoft.com/office/drawing/2014/main" id="{B31C0CD9-4C6C-4A76-9017-E77B89961F1A}"/>
                  </a:ext>
                </a:extLst>
              </p:cNvPr>
              <p:cNvSpPr txBox="1"/>
              <p:nvPr/>
            </p:nvSpPr>
            <p:spPr bwMode="auto">
              <a:xfrm>
                <a:off x="2585972" y="1713579"/>
                <a:ext cx="6919005" cy="6998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.6×1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18" name="对象 33">
                <a:extLst>
                  <a:ext uri="{FF2B5EF4-FFF2-40B4-BE49-F238E27FC236}">
                    <a16:creationId xmlns:a16="http://schemas.microsoft.com/office/drawing/2014/main" id="{B31C0CD9-4C6C-4A76-9017-E77B89961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5972" y="1713579"/>
                <a:ext cx="6919005" cy="699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B27A54F-D040-4312-9184-8990FA1EEBF6}"/>
                  </a:ext>
                </a:extLst>
              </p:cNvPr>
              <p:cNvSpPr/>
              <p:nvPr/>
            </p:nvSpPr>
            <p:spPr>
              <a:xfrm>
                <a:off x="2504164" y="384740"/>
                <a:ext cx="4840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=2</a:t>
                </a:r>
                <a:r>
                  <a: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=10</a:t>
                </a:r>
                <a:r>
                  <a: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0.3nm</a:t>
                </a:r>
                <a:r>
                  <a: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 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4e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 </a:t>
                </a:r>
                <a:r>
                  <a: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代入可得：</a:t>
                </a:r>
                <a:endParaRPr lang="zh-CN" altLang="en-US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B27A54F-D040-4312-9184-8990FA1E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164" y="384740"/>
                <a:ext cx="4840621" cy="369332"/>
              </a:xfrm>
              <a:prstGeom prst="rect">
                <a:avLst/>
              </a:prstGeom>
              <a:blipFill>
                <a:blip r:embed="rId6"/>
                <a:stretch>
                  <a:fillRect l="-1134" t="-13115" r="-37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大括号 6">
            <a:extLst>
              <a:ext uri="{FF2B5EF4-FFF2-40B4-BE49-F238E27FC236}">
                <a16:creationId xmlns:a16="http://schemas.microsoft.com/office/drawing/2014/main" id="{35D78C6A-A6BA-4511-8490-D6CE979C0632}"/>
              </a:ext>
            </a:extLst>
          </p:cNvPr>
          <p:cNvSpPr/>
          <p:nvPr/>
        </p:nvSpPr>
        <p:spPr>
          <a:xfrm>
            <a:off x="2397869" y="1260820"/>
            <a:ext cx="165525" cy="825624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24CF989-AC44-4BC8-9791-6904F4AA6335}"/>
                  </a:ext>
                </a:extLst>
              </p:cNvPr>
              <p:cNvSpPr/>
              <p:nvPr/>
            </p:nvSpPr>
            <p:spPr>
              <a:xfrm>
                <a:off x="9628607" y="1260820"/>
                <a:ext cx="583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24CF989-AC44-4BC8-9791-6904F4AA6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607" y="1260820"/>
                <a:ext cx="5838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E79E752-EB6B-4632-AFA5-4719DB660635}"/>
                  </a:ext>
                </a:extLst>
              </p:cNvPr>
              <p:cNvSpPr/>
              <p:nvPr/>
            </p:nvSpPr>
            <p:spPr>
              <a:xfrm>
                <a:off x="9628607" y="1778948"/>
                <a:ext cx="58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E79E752-EB6B-4632-AFA5-4719DB660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607" y="1778948"/>
                <a:ext cx="58060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7293094D-27A5-4D3D-9953-B8B4E7D7AB4C}"/>
              </a:ext>
            </a:extLst>
          </p:cNvPr>
          <p:cNvSpPr/>
          <p:nvPr/>
        </p:nvSpPr>
        <p:spPr>
          <a:xfrm>
            <a:off x="1801741" y="2963438"/>
            <a:ext cx="4840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式平方乘以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式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，可得：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096BD60-DFB8-498A-857F-33214D4C6DC2}"/>
                  </a:ext>
                </a:extLst>
              </p:cNvPr>
              <p:cNvSpPr/>
              <p:nvPr/>
            </p:nvSpPr>
            <p:spPr>
              <a:xfrm>
                <a:off x="2504164" y="3458637"/>
                <a:ext cx="7364849" cy="658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=9×1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×4</m:t>
                      </m:r>
                      <m:r>
                        <a:rPr lang="zh-CN" alt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.6×1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=5.76×1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38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096BD60-DFB8-498A-857F-33214D4C6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164" y="3458637"/>
                <a:ext cx="7364849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A3E8D8C1-567C-44CF-B1C6-C8421C642184}"/>
              </a:ext>
            </a:extLst>
          </p:cNvPr>
          <p:cNvSpPr/>
          <p:nvPr/>
        </p:nvSpPr>
        <p:spPr>
          <a:xfrm>
            <a:off x="1893286" y="42223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等线 (正文)"/>
                <a:ea typeface="宋体" panose="02010600030101010101" pitchFamily="2" charset="-122"/>
                <a:cs typeface="Times New Roman" panose="02020603050405020304" pitchFamily="18" charset="0"/>
              </a:rPr>
              <a:t>可得：</a:t>
            </a:r>
            <a:endParaRPr lang="zh-CN" altLang="en-US">
              <a:latin typeface="等线 (正文)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B7A63E-49DB-47EE-8C6D-E493912BE376}"/>
              </a:ext>
            </a:extLst>
          </p:cNvPr>
          <p:cNvSpPr/>
          <p:nvPr/>
        </p:nvSpPr>
        <p:spPr>
          <a:xfrm>
            <a:off x="1893286" y="4901316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代入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式，可得：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52A987-4CE6-41CE-A526-087654F90373}"/>
              </a:ext>
            </a:extLst>
          </p:cNvPr>
          <p:cNvSpPr txBox="1"/>
          <p:nvPr/>
        </p:nvSpPr>
        <p:spPr>
          <a:xfrm>
            <a:off x="1662452" y="24883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计算简便性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8A1E1E-FF3A-4DF6-A476-897A3F8DB810}"/>
              </a:ext>
            </a:extLst>
          </p:cNvPr>
          <p:cNvSpPr/>
          <p:nvPr/>
        </p:nvSpPr>
        <p:spPr>
          <a:xfrm>
            <a:off x="1731391" y="2910659"/>
            <a:ext cx="2875175" cy="547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48740" y="478309"/>
            <a:ext cx="4889480" cy="5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原子间引力最大值的距离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</a:t>
            </a:r>
            <a:endParaRPr lang="zh-CN" altLang="pt-BR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/>
              <p:cNvSpPr txBox="1"/>
              <p:nvPr/>
            </p:nvSpPr>
            <p:spPr bwMode="auto">
              <a:xfrm>
                <a:off x="6786085" y="289713"/>
                <a:ext cx="2457450" cy="10429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对象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6085" y="289713"/>
                <a:ext cx="2457450" cy="104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/>
              <p:cNvSpPr txBox="1"/>
              <p:nvPr/>
            </p:nvSpPr>
            <p:spPr bwMode="auto">
              <a:xfrm>
                <a:off x="3157931" y="1256564"/>
                <a:ext cx="4200525" cy="10096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对象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7931" y="1256564"/>
                <a:ext cx="4200525" cy="100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358117" y="1392917"/>
            <a:ext cx="492443" cy="5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</a:t>
            </a:r>
            <a:endParaRPr lang="zh-CN" altLang="pt-BR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/>
              <p:cNvSpPr txBox="1"/>
              <p:nvPr/>
            </p:nvSpPr>
            <p:spPr bwMode="auto">
              <a:xfrm>
                <a:off x="3157930" y="3052610"/>
                <a:ext cx="5258092" cy="91419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110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3.5290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对象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7930" y="3052610"/>
                <a:ext cx="5258092" cy="91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358117" y="3141286"/>
            <a:ext cx="800219" cy="5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求得</a:t>
            </a:r>
            <a:endParaRPr lang="zh-CN" altLang="pt-BR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象 15"/>
              <p:cNvSpPr txBox="1"/>
              <p:nvPr/>
            </p:nvSpPr>
            <p:spPr bwMode="auto">
              <a:xfrm>
                <a:off x="2061879" y="4396846"/>
                <a:ext cx="7992415" cy="8078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</m:sSubSup>
                        </m:den>
                      </m:f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.4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2.3828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对象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1879" y="4396846"/>
                <a:ext cx="7992415" cy="807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D3C2976-6354-4686-9F8E-327A7E158BE8}"/>
                  </a:ext>
                </a:extLst>
              </p:cNvPr>
              <p:cNvSpPr/>
              <p:nvPr/>
            </p:nvSpPr>
            <p:spPr>
              <a:xfrm>
                <a:off x="4884731" y="2155752"/>
                <a:ext cx="1901354" cy="618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f>
                        <m:f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i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D3C2976-6354-4686-9F8E-327A7E158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31" y="2155752"/>
                <a:ext cx="1901354" cy="618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C35A85-62FE-44E9-8BDF-CE820B8DFE31}"/>
                  </a:ext>
                </a:extLst>
              </p:cNvPr>
              <p:cNvSpPr/>
              <p:nvPr/>
            </p:nvSpPr>
            <p:spPr>
              <a:xfrm>
                <a:off x="7041355" y="2125871"/>
                <a:ext cx="3012938" cy="6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i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C35A85-62FE-44E9-8BDF-CE820B8DF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355" y="2125871"/>
                <a:ext cx="3012938" cy="6551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6E38395-01EC-4637-A0D7-0F0C74FA628D}"/>
                  </a:ext>
                </a:extLst>
              </p:cNvPr>
              <p:cNvSpPr txBox="1"/>
              <p:nvPr/>
            </p:nvSpPr>
            <p:spPr>
              <a:xfrm>
                <a:off x="3619130" y="5256530"/>
                <a:ext cx="6800296" cy="383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rgbClr val="FF0000"/>
                    </a:solidFill>
                  </a:rPr>
                  <a:t>单位：建议使用国际单位制，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/Å=1.6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>
                    <a:solidFill>
                      <a:srgbClr val="FF0000"/>
                    </a:solidFill>
                  </a:rPr>
                  <a:t>，但不够直观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6E38395-01EC-4637-A0D7-0F0C74FA6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30" y="5256530"/>
                <a:ext cx="6800296" cy="383118"/>
              </a:xfrm>
              <a:prstGeom prst="rect">
                <a:avLst/>
              </a:prstGeom>
              <a:blipFill>
                <a:blip r:embed="rId8"/>
                <a:stretch>
                  <a:fillRect l="-807" t="-3175" r="-717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CFAC0F2-C294-4298-8214-0B78D3800DF4}"/>
              </a:ext>
            </a:extLst>
          </p:cNvPr>
          <p:cNvSpPr txBox="1"/>
          <p:nvPr/>
        </p:nvSpPr>
        <p:spPr>
          <a:xfrm>
            <a:off x="7904707" y="14009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积分算错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96C477B-CEBD-424A-8618-8D6031D9D896}"/>
                  </a:ext>
                </a:extLst>
              </p:cNvPr>
              <p:cNvSpPr txBox="1"/>
              <p:nvPr/>
            </p:nvSpPr>
            <p:spPr>
              <a:xfrm>
                <a:off x="7663167" y="4027941"/>
                <a:ext cx="2699072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/Å</m:t>
                    </m:r>
                  </m:oMath>
                </a14:m>
                <a:r>
                  <a:rPr lang="zh-CN" altLang="en-US" b="1">
                    <a:solidFill>
                      <a:srgbClr val="FF0000"/>
                    </a:solidFill>
                  </a:rPr>
                  <a:t>单位不够直观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提醒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)</a:t>
                </a:r>
                <a:endParaRPr lang="zh-CN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96C477B-CEBD-424A-8618-8D6031D9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67" y="4027941"/>
                <a:ext cx="2699072" cy="383118"/>
              </a:xfrm>
              <a:prstGeom prst="rect">
                <a:avLst/>
              </a:prstGeom>
              <a:blipFill>
                <a:blip r:embed="rId9"/>
                <a:stretch>
                  <a:fillRect t="-4762" r="-2032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A4B9E5C5-9FE9-413C-A6F0-8A7BAB316F07}"/>
              </a:ext>
            </a:extLst>
          </p:cNvPr>
          <p:cNvSpPr txBox="1"/>
          <p:nvPr/>
        </p:nvSpPr>
        <p:spPr>
          <a:xfrm>
            <a:off x="2195491" y="5816925"/>
            <a:ext cx="7992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注：同学们注意审题，不少同学带入了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n=8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，实际应为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n=10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15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6865F2-16D5-BB07-C133-FBB038FE7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76"/>
          <a:stretch/>
        </p:blipFill>
        <p:spPr>
          <a:xfrm rot="5400000">
            <a:off x="2816225" y="-627063"/>
            <a:ext cx="6470650" cy="81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05A85D-04EC-7CF5-8F5F-6D378FCE8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3925" b="10029"/>
          <a:stretch/>
        </p:blipFill>
        <p:spPr>
          <a:xfrm rot="5400000">
            <a:off x="3086532" y="-1917366"/>
            <a:ext cx="6742837" cy="106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6C2D87-42A1-0E91-9467-DA45689D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8680-455F-4FDD-AA7B-B71BD83FB6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B3DB6-8086-9127-7FEA-224CA4E11D4F}"/>
              </a:ext>
            </a:extLst>
          </p:cNvPr>
          <p:cNvSpPr txBox="1"/>
          <p:nvPr/>
        </p:nvSpPr>
        <p:spPr>
          <a:xfrm>
            <a:off x="233399" y="394037"/>
            <a:ext cx="799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简释固体呈现宏观弹性的微观原因。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E554A8-8CA4-C2B8-226B-31EB4D8CC93A}"/>
                  </a:ext>
                </a:extLst>
              </p:cNvPr>
              <p:cNvSpPr txBox="1"/>
              <p:nvPr/>
            </p:nvSpPr>
            <p:spPr>
              <a:xfrm>
                <a:off x="309801" y="1466850"/>
                <a:ext cx="11450400" cy="455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固体受到外力作用时发生形变，外力撤销后形变消失的性质称为固体的弹性。设无外力时相邻原子间的距离为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，当相邻原子间的距离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，吸引力起主导作用；当相邻原子间的距离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时，排斥力起主导作用。当固体受挤压时，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，原子间的排斥力抗击着这一形变。当固体受拉伸时，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，原子间的吸引力抗击着这一形变。因此，固体呈现宏观弹性的微观本质时原子间存在着相互作用力，这种作用既包含着吸引力，又包含着排斥力。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6E554A8-8CA4-C2B8-226B-31EB4D8C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01" y="1466850"/>
                <a:ext cx="11450400" cy="4550989"/>
              </a:xfrm>
              <a:prstGeom prst="rect">
                <a:avLst/>
              </a:prstGeom>
              <a:blipFill>
                <a:blip r:embed="rId2"/>
                <a:stretch>
                  <a:fillRect l="-1118" r="-4207" b="-2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6C2D87-42A1-0E91-9467-DA45689D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8680-455F-4FDD-AA7B-B71BD83FB6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29BAB6-6C67-EF07-EB38-74AF2CC3F788}"/>
              </a:ext>
            </a:extLst>
          </p:cNvPr>
          <p:cNvGrpSpPr/>
          <p:nvPr/>
        </p:nvGrpSpPr>
        <p:grpSpPr>
          <a:xfrm>
            <a:off x="404873" y="423426"/>
            <a:ext cx="7993373" cy="907749"/>
            <a:chOff x="755576" y="3226282"/>
            <a:chExt cx="7993373" cy="90774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A0FE61E-DC1F-73A3-90D9-A2D423C5579D}"/>
                </a:ext>
              </a:extLst>
            </p:cNvPr>
            <p:cNvSpPr txBox="1"/>
            <p:nvPr/>
          </p:nvSpPr>
          <p:spPr>
            <a:xfrm>
              <a:off x="755576" y="3356992"/>
              <a:ext cx="7993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3. 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已知原子间的互作用势能为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199A1A9-2F52-1811-5B04-1DCB6185E1E7}"/>
                    </a:ext>
                  </a:extLst>
                </p:cNvPr>
                <p:cNvSpPr txBox="1"/>
                <p:nvPr/>
              </p:nvSpPr>
              <p:spPr>
                <a:xfrm>
                  <a:off x="5737959" y="3226282"/>
                  <a:ext cx="3010504" cy="9077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199A1A9-2F52-1811-5B04-1DCB6185E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959" y="3226282"/>
                  <a:ext cx="3010504" cy="9077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DFE43EF-BB1F-2119-955A-04754041C06E}"/>
              </a:ext>
            </a:extLst>
          </p:cNvPr>
          <p:cNvGrpSpPr/>
          <p:nvPr/>
        </p:nvGrpSpPr>
        <p:grpSpPr>
          <a:xfrm>
            <a:off x="999826" y="1133483"/>
            <a:ext cx="7525829" cy="1125886"/>
            <a:chOff x="1331640" y="3983684"/>
            <a:chExt cx="7525829" cy="1125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FE96B0C-553F-561B-7761-B005EFAB10A0}"/>
                </a:ext>
              </a:extLst>
            </p:cNvPr>
            <p:cNvSpPr txBox="1"/>
            <p:nvPr/>
          </p:nvSpPr>
          <p:spPr>
            <a:xfrm>
              <a:off x="1331640" y="4372510"/>
              <a:ext cx="7525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证明平衡间距为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B273113-6E87-5588-7AA3-007A2F90C13B}"/>
                    </a:ext>
                  </a:extLst>
                </p:cNvPr>
                <p:cNvSpPr txBox="1"/>
                <p:nvPr/>
              </p:nvSpPr>
              <p:spPr>
                <a:xfrm>
                  <a:off x="4070321" y="3983684"/>
                  <a:ext cx="2592288" cy="1125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B273113-6E87-5588-7AA3-007A2F90C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321" y="3983684"/>
                  <a:ext cx="2592288" cy="1125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A08DDFB-39BA-F299-09E6-25432A407AB9}"/>
              </a:ext>
            </a:extLst>
          </p:cNvPr>
          <p:cNvSpPr txBox="1"/>
          <p:nvPr/>
        </p:nvSpPr>
        <p:spPr>
          <a:xfrm>
            <a:off x="999826" y="2306772"/>
            <a:ext cx="752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ii.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证明，平衡位置附近，互作用力可近似为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644BE1-E6D5-B2C2-ED78-CFB6E58FF32C}"/>
                  </a:ext>
                </a:extLst>
              </p:cNvPr>
              <p:cNvSpPr txBox="1"/>
              <p:nvPr/>
            </p:nvSpPr>
            <p:spPr>
              <a:xfrm>
                <a:off x="1602550" y="2877396"/>
                <a:ext cx="2677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644BE1-E6D5-B2C2-ED78-CFB6E58F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50" y="2877396"/>
                <a:ext cx="2677208" cy="461665"/>
              </a:xfrm>
              <a:prstGeom prst="rect">
                <a:avLst/>
              </a:prstGeom>
              <a:blipFill>
                <a:blip r:embed="rId4"/>
                <a:stretch>
                  <a:fillRect l="-228" r="-228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8E8DC2-CEF5-B5C9-87F7-3FE2C70B2F1C}"/>
              </a:ext>
            </a:extLst>
          </p:cNvPr>
          <p:cNvGrpSpPr/>
          <p:nvPr/>
        </p:nvGrpSpPr>
        <p:grpSpPr>
          <a:xfrm>
            <a:off x="1097471" y="3429000"/>
            <a:ext cx="7525829" cy="1126655"/>
            <a:chOff x="1306003" y="5584772"/>
            <a:chExt cx="7525829" cy="112665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22D326-2D98-047A-E6ED-CC41A08855D0}"/>
                </a:ext>
              </a:extLst>
            </p:cNvPr>
            <p:cNvSpPr txBox="1"/>
            <p:nvPr/>
          </p:nvSpPr>
          <p:spPr>
            <a:xfrm>
              <a:off x="1306003" y="5949280"/>
              <a:ext cx="7525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试检验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730075-DE51-94A8-8613-C22D2A7484F1}"/>
                    </a:ext>
                  </a:extLst>
                </p:cNvPr>
                <p:cNvSpPr txBox="1"/>
                <p:nvPr/>
              </p:nvSpPr>
              <p:spPr>
                <a:xfrm>
                  <a:off x="2483768" y="5584772"/>
                  <a:ext cx="3538084" cy="11266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730075-DE51-94A8-8613-C22D2A748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5584772"/>
                  <a:ext cx="3538084" cy="11266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8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6C2D87-42A1-0E91-9467-DA45689D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8680-455F-4FDD-AA7B-B71BD83FB6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C257A-E2AD-E67F-EDCC-70D5147E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/>
          <a:stretch/>
        </p:blipFill>
        <p:spPr>
          <a:xfrm>
            <a:off x="0" y="28575"/>
            <a:ext cx="8267700" cy="6829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730075-DE51-94A8-8613-C22D2A7484F1}"/>
                  </a:ext>
                </a:extLst>
              </p:cNvPr>
              <p:cNvSpPr txBox="1"/>
              <p:nvPr/>
            </p:nvSpPr>
            <p:spPr>
              <a:xfrm>
                <a:off x="8252740" y="5412257"/>
                <a:ext cx="3538084" cy="1126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730075-DE51-94A8-8613-C22D2A748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740" y="5412257"/>
                <a:ext cx="3538084" cy="1126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9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743</Words>
  <Application>Microsoft Office PowerPoint</Application>
  <PresentationFormat>宽屏</PresentationFormat>
  <Paragraphs>69</Paragraphs>
  <Slides>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等线</vt:lpstr>
      <vt:lpstr>等线 (正文)</vt:lpstr>
      <vt:lpstr>等线 Light</vt:lpstr>
      <vt:lpstr>黑体</vt:lpstr>
      <vt:lpstr>微软雅黑</vt:lpstr>
      <vt:lpstr>Arial</vt:lpstr>
      <vt:lpstr>Calibri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vivid Liu</dc:creator>
  <cp:lastModifiedBy>vivid Liu</cp:lastModifiedBy>
  <cp:revision>4</cp:revision>
  <dcterms:created xsi:type="dcterms:W3CDTF">2025-04-09T04:40:12Z</dcterms:created>
  <dcterms:modified xsi:type="dcterms:W3CDTF">2025-04-09T06:31:14Z</dcterms:modified>
</cp:coreProperties>
</file>